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48" r:id="rId4"/>
  </p:sldMasterIdLst>
  <p:notesMasterIdLst>
    <p:notesMasterId r:id="rId14"/>
  </p:notesMasterIdLst>
  <p:sldIdLst>
    <p:sldId id="256" r:id="rId5"/>
    <p:sldId id="262" r:id="rId6"/>
    <p:sldId id="274" r:id="rId7"/>
    <p:sldId id="278" r:id="rId8"/>
    <p:sldId id="275" r:id="rId9"/>
    <p:sldId id="276" r:id="rId10"/>
    <p:sldId id="279" r:id="rId11"/>
    <p:sldId id="280" r:id="rId12"/>
    <p:sldId id="281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21" roundtripDataSignature="AMtx7miC4h9XZJhYFypOKz07yp6KiatCo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omi Tan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8B9B"/>
    <a:srgbClr val="A76B76"/>
    <a:srgbClr val="60E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276872-D8A3-4A39-86B4-A5DA61589ED3}" v="1" dt="2023-04-25T02:40:09.511"/>
  </p1510:revLst>
</p1510:revInfo>
</file>

<file path=ppt/tableStyles.xml><?xml version="1.0" encoding="utf-8"?>
<a:tblStyleLst xmlns:a="http://schemas.openxmlformats.org/drawingml/2006/main" def="{B8DA472E-C0B5-4FAA-A71B-45BBE6C39A2A}">
  <a:tblStyle styleId="{B8DA472E-C0B5-4FAA-A71B-45BBE6C39A2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/>
    <p:restoredTop sz="94716"/>
  </p:normalViewPr>
  <p:slideViewPr>
    <p:cSldViewPr snapToGrid="0">
      <p:cViewPr varScale="1">
        <p:scale>
          <a:sx n="74" d="100"/>
          <a:sy n="74" d="100"/>
        </p:scale>
        <p:origin x="54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mi Jegede" userId="9e3acb16-42c8-44c8-a69b-5dae20f8fccf" providerId="ADAL" clId="{67276872-D8A3-4A39-86B4-A5DA61589ED3}"/>
    <pc:docChg chg="modSld">
      <pc:chgData name="Kemi Jegede" userId="9e3acb16-42c8-44c8-a69b-5dae20f8fccf" providerId="ADAL" clId="{67276872-D8A3-4A39-86B4-A5DA61589ED3}" dt="2023-04-25T02:47:33.621" v="5" actId="20577"/>
      <pc:docMkLst>
        <pc:docMk/>
      </pc:docMkLst>
      <pc:sldChg chg="addSp modSp">
        <pc:chgData name="Kemi Jegede" userId="9e3acb16-42c8-44c8-a69b-5dae20f8fccf" providerId="ADAL" clId="{67276872-D8A3-4A39-86B4-A5DA61589ED3}" dt="2023-04-25T02:40:09.511" v="0" actId="571"/>
        <pc:sldMkLst>
          <pc:docMk/>
          <pc:sldMk cId="0" sldId="256"/>
        </pc:sldMkLst>
        <pc:picChg chg="add mod">
          <ac:chgData name="Kemi Jegede" userId="9e3acb16-42c8-44c8-a69b-5dae20f8fccf" providerId="ADAL" clId="{67276872-D8A3-4A39-86B4-A5DA61589ED3}" dt="2023-04-25T02:40:09.511" v="0" actId="571"/>
          <ac:picMkLst>
            <pc:docMk/>
            <pc:sldMk cId="0" sldId="256"/>
            <ac:picMk id="2" creationId="{5A975613-9FC0-BF64-EFF9-E144E8C6D99B}"/>
          </ac:picMkLst>
        </pc:picChg>
        <pc:picChg chg="add mod">
          <ac:chgData name="Kemi Jegede" userId="9e3acb16-42c8-44c8-a69b-5dae20f8fccf" providerId="ADAL" clId="{67276872-D8A3-4A39-86B4-A5DA61589ED3}" dt="2023-04-25T02:40:09.511" v="0" actId="571"/>
          <ac:picMkLst>
            <pc:docMk/>
            <pc:sldMk cId="0" sldId="256"/>
            <ac:picMk id="3" creationId="{72DAC667-8FCF-5A23-57F2-949CAB769A5F}"/>
          </ac:picMkLst>
        </pc:picChg>
        <pc:picChg chg="add mod">
          <ac:chgData name="Kemi Jegede" userId="9e3acb16-42c8-44c8-a69b-5dae20f8fccf" providerId="ADAL" clId="{67276872-D8A3-4A39-86B4-A5DA61589ED3}" dt="2023-04-25T02:40:09.511" v="0" actId="571"/>
          <ac:picMkLst>
            <pc:docMk/>
            <pc:sldMk cId="0" sldId="256"/>
            <ac:picMk id="4" creationId="{79BE13F3-C94D-8033-44A6-27C627A54A95}"/>
          </ac:picMkLst>
        </pc:picChg>
      </pc:sldChg>
      <pc:sldChg chg="modSp mod">
        <pc:chgData name="Kemi Jegede" userId="9e3acb16-42c8-44c8-a69b-5dae20f8fccf" providerId="ADAL" clId="{67276872-D8A3-4A39-86B4-A5DA61589ED3}" dt="2023-04-25T02:47:33.621" v="5" actId="20577"/>
        <pc:sldMkLst>
          <pc:docMk/>
          <pc:sldMk cId="3353999437" sldId="262"/>
        </pc:sldMkLst>
        <pc:spChg chg="mod">
          <ac:chgData name="Kemi Jegede" userId="9e3acb16-42c8-44c8-a69b-5dae20f8fccf" providerId="ADAL" clId="{67276872-D8A3-4A39-86B4-A5DA61589ED3}" dt="2023-04-25T02:47:33.621" v="5" actId="20577"/>
          <ac:spMkLst>
            <pc:docMk/>
            <pc:sldMk cId="3353999437" sldId="262"/>
            <ac:spMk id="10" creationId="{9099A0E6-F040-29F8-AE7E-67FD8F02FAE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71219975644334"/>
          <c:y val="0.10204081065511197"/>
          <c:w val="0.46657560048711333"/>
          <c:h val="0.6097712803636481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285D-41DE-B534-A7637695483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285D-41DE-B534-A7637695483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285D-41DE-B534-A7637695483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285D-41DE-B534-A7637695483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PhD!$A$5:$A$8</c:f>
              <c:strCache>
                <c:ptCount val="4"/>
                <c:pt idx="0">
                  <c:v>South Africa</c:v>
                </c:pt>
                <c:pt idx="1">
                  <c:v>Namibia</c:v>
                </c:pt>
                <c:pt idx="2">
                  <c:v>Zambia</c:v>
                </c:pt>
                <c:pt idx="3">
                  <c:v>Zimbabwe</c:v>
                </c:pt>
              </c:strCache>
            </c:strRef>
          </c:cat>
          <c:val>
            <c:numRef>
              <c:f>PhD!$B$5:$B$8</c:f>
              <c:numCache>
                <c:formatCode>General</c:formatCode>
                <c:ptCount val="4"/>
                <c:pt idx="0">
                  <c:v>57.1</c:v>
                </c:pt>
                <c:pt idx="1">
                  <c:v>28.7</c:v>
                </c:pt>
                <c:pt idx="2">
                  <c:v>7.3</c:v>
                </c:pt>
                <c:pt idx="3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85D-41DE-B534-A7637695483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901947183672026E-2"/>
          <c:y val="8.7273196434678998E-2"/>
          <c:w val="0.80519138834699799"/>
          <c:h val="0.746766875426964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NPV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Sheet1!$B$4:$B$8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</c:numCache>
            </c:numRef>
          </c:cat>
          <c:val>
            <c:numRef>
              <c:f>Sheet1!$C$4:$C$8</c:f>
              <c:numCache>
                <c:formatCode>General</c:formatCode>
                <c:ptCount val="5"/>
                <c:pt idx="0">
                  <c:v>-1.03</c:v>
                </c:pt>
                <c:pt idx="1">
                  <c:v>1.31</c:v>
                </c:pt>
                <c:pt idx="2">
                  <c:v>3.73</c:v>
                </c:pt>
                <c:pt idx="3">
                  <c:v>6.15</c:v>
                </c:pt>
                <c:pt idx="4">
                  <c:v>8.57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40-4CA1-A368-378D733F8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1527352"/>
        <c:axId val="661528432"/>
      </c:barChart>
      <c:lineChart>
        <c:grouping val="standard"/>
        <c:varyColors val="0"/>
        <c:ser>
          <c:idx val="1"/>
          <c:order val="1"/>
          <c:tx>
            <c:strRef>
              <c:f>Sheet1!$D$3</c:f>
              <c:strCache>
                <c:ptCount val="1"/>
                <c:pt idx="0">
                  <c:v>IRR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Sheet1!$B$4:$B$8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</c:numCache>
            </c:numRef>
          </c:cat>
          <c:val>
            <c:numRef>
              <c:f>Sheet1!$D$4:$D$8</c:f>
              <c:numCache>
                <c:formatCode>General</c:formatCode>
                <c:ptCount val="5"/>
                <c:pt idx="0">
                  <c:v>0</c:v>
                </c:pt>
                <c:pt idx="1">
                  <c:v>18.600000000000001</c:v>
                </c:pt>
                <c:pt idx="2">
                  <c:v>32.799999999999997</c:v>
                </c:pt>
                <c:pt idx="3">
                  <c:v>46</c:v>
                </c:pt>
                <c:pt idx="4">
                  <c:v>57.8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40-4CA1-A368-378D733F8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8268016"/>
        <c:axId val="778267656"/>
      </c:lineChart>
      <c:catAx>
        <c:axId val="661527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600" b="1" dirty="0"/>
                  <a:t>Sale Price (NAD/kWh)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1528432"/>
        <c:crosses val="autoZero"/>
        <c:auto val="1"/>
        <c:lblAlgn val="ctr"/>
        <c:lblOffset val="100"/>
        <c:noMultiLvlLbl val="0"/>
      </c:catAx>
      <c:valAx>
        <c:axId val="6615284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NPV (Million USD)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1527352"/>
        <c:crosses val="autoZero"/>
        <c:crossBetween val="between"/>
      </c:valAx>
      <c:valAx>
        <c:axId val="778267656"/>
        <c:scaling>
          <c:orientation val="minMax"/>
          <c:max val="70"/>
          <c:min val="-1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/>
                  <a:t>IRR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268016"/>
        <c:crosses val="max"/>
        <c:crossBetween val="between"/>
      </c:valAx>
      <c:catAx>
        <c:axId val="7782680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82676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443689892857628"/>
          <c:y val="0.86753068302438963"/>
          <c:w val="0.22946803395801468"/>
          <c:h val="0.105704432784664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2D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Sheet1!$AE$4:$BB$4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F4-4E84-8F50-E01D3A4C4EB0}"/>
            </c:ext>
          </c:extLst>
        </c:ser>
        <c:ser>
          <c:idx val="1"/>
          <c:order val="1"/>
          <c:tx>
            <c:v>4D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Sheet1!$AE$5:$BB$5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0.13019999999999998</c:v>
                </c:pt>
                <c:pt idx="9">
                  <c:v>0.21380000000000002</c:v>
                </c:pt>
                <c:pt idx="10">
                  <c:v>0.26369999999999999</c:v>
                </c:pt>
                <c:pt idx="11">
                  <c:v>0.31539999999999996</c:v>
                </c:pt>
                <c:pt idx="12">
                  <c:v>0.36899999999999999</c:v>
                </c:pt>
                <c:pt idx="13">
                  <c:v>0.42460000000000003</c:v>
                </c:pt>
                <c:pt idx="14">
                  <c:v>0.47289999999999999</c:v>
                </c:pt>
                <c:pt idx="15">
                  <c:v>0.52290000000000003</c:v>
                </c:pt>
                <c:pt idx="16">
                  <c:v>0.57520000000000004</c:v>
                </c:pt>
                <c:pt idx="17">
                  <c:v>0.63009999999999999</c:v>
                </c:pt>
                <c:pt idx="18">
                  <c:v>0.68770000000000009</c:v>
                </c:pt>
                <c:pt idx="19">
                  <c:v>0.74809999999999999</c:v>
                </c:pt>
                <c:pt idx="20">
                  <c:v>0.8115</c:v>
                </c:pt>
                <c:pt idx="21">
                  <c:v>0.87809999999999999</c:v>
                </c:pt>
                <c:pt idx="22">
                  <c:v>0.94820000000000004</c:v>
                </c:pt>
                <c:pt idx="23">
                  <c:v>1.6279000000000001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F4-4E84-8F50-E01D3A4C4EB0}"/>
            </c:ext>
          </c:extLst>
        </c:ser>
        <c:ser>
          <c:idx val="2"/>
          <c:order val="2"/>
          <c:tx>
            <c:v>6D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Sheet1!$AE$6:$BB$6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3.5799999999999998E-2</c:v>
                </c:pt>
                <c:pt idx="4">
                  <c:v>0.25689999999999996</c:v>
                </c:pt>
                <c:pt idx="5">
                  <c:v>0.30930000000000002</c:v>
                </c:pt>
                <c:pt idx="6">
                  <c:v>0.36349999999999999</c:v>
                </c:pt>
                <c:pt idx="7">
                  <c:v>0.42099999999999999</c:v>
                </c:pt>
                <c:pt idx="8">
                  <c:v>0.48430000000000001</c:v>
                </c:pt>
                <c:pt idx="9">
                  <c:v>0.55170000000000008</c:v>
                </c:pt>
                <c:pt idx="10">
                  <c:v>0.62190000000000001</c:v>
                </c:pt>
                <c:pt idx="11">
                  <c:v>0.69510000000000005</c:v>
                </c:pt>
                <c:pt idx="12">
                  <c:v>0.77149999999999996</c:v>
                </c:pt>
                <c:pt idx="13">
                  <c:v>0.85120000000000007</c:v>
                </c:pt>
                <c:pt idx="14">
                  <c:v>0.92510000000000003</c:v>
                </c:pt>
                <c:pt idx="15">
                  <c:v>1.0022</c:v>
                </c:pt>
                <c:pt idx="16">
                  <c:v>1.0832999999999999</c:v>
                </c:pt>
                <c:pt idx="17">
                  <c:v>1.1685999999999999</c:v>
                </c:pt>
                <c:pt idx="18">
                  <c:v>1.2585</c:v>
                </c:pt>
                <c:pt idx="19">
                  <c:v>1.3532</c:v>
                </c:pt>
                <c:pt idx="20">
                  <c:v>1.4529000000000001</c:v>
                </c:pt>
                <c:pt idx="21">
                  <c:v>1.5580000000000001</c:v>
                </c:pt>
                <c:pt idx="22">
                  <c:v>1.6689000000000001</c:v>
                </c:pt>
                <c:pt idx="23">
                  <c:v>2.3918000000000004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F4-4E84-8F50-E01D3A4C4EB0}"/>
            </c:ext>
          </c:extLst>
        </c:ser>
        <c:ser>
          <c:idx val="3"/>
          <c:order val="3"/>
          <c:tx>
            <c:v>8D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Sheet1!$AE$7:$BB$7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0.27400000000000002</c:v>
                </c:pt>
                <c:pt idx="4">
                  <c:v>0.50939999999999996</c:v>
                </c:pt>
                <c:pt idx="5">
                  <c:v>0.57689999999999997</c:v>
                </c:pt>
                <c:pt idx="6">
                  <c:v>0.6472</c:v>
                </c:pt>
                <c:pt idx="7">
                  <c:v>0.72170000000000001</c:v>
                </c:pt>
                <c:pt idx="8">
                  <c:v>0.80310000000000004</c:v>
                </c:pt>
                <c:pt idx="9">
                  <c:v>0.88960000000000006</c:v>
                </c:pt>
                <c:pt idx="10">
                  <c:v>0.98</c:v>
                </c:pt>
                <c:pt idx="11">
                  <c:v>1.0747</c:v>
                </c:pt>
                <c:pt idx="12">
                  <c:v>1.1739000000000002</c:v>
                </c:pt>
                <c:pt idx="13">
                  <c:v>1.2778</c:v>
                </c:pt>
                <c:pt idx="14">
                  <c:v>1.3773</c:v>
                </c:pt>
                <c:pt idx="15">
                  <c:v>1.4815</c:v>
                </c:pt>
                <c:pt idx="16">
                  <c:v>1.5914000000000001</c:v>
                </c:pt>
                <c:pt idx="17">
                  <c:v>1.7072000000000001</c:v>
                </c:pt>
                <c:pt idx="18">
                  <c:v>1.8294000000000001</c:v>
                </c:pt>
                <c:pt idx="19">
                  <c:v>1.9582999999999999</c:v>
                </c:pt>
                <c:pt idx="20">
                  <c:v>2.0944000000000003</c:v>
                </c:pt>
                <c:pt idx="21">
                  <c:v>2.238</c:v>
                </c:pt>
                <c:pt idx="22">
                  <c:v>2.3895999999999997</c:v>
                </c:pt>
                <c:pt idx="23">
                  <c:v>3.1558000000000002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F4-4E84-8F50-E01D3A4C4EB0}"/>
            </c:ext>
          </c:extLst>
        </c:ser>
        <c:ser>
          <c:idx val="4"/>
          <c:order val="4"/>
          <c:tx>
            <c:v>10D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Sheet1!$AE$8:$BB$8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0.5122000000000001</c:v>
                </c:pt>
                <c:pt idx="4">
                  <c:v>0.76190000000000002</c:v>
                </c:pt>
                <c:pt idx="5">
                  <c:v>0.84460000000000002</c:v>
                </c:pt>
                <c:pt idx="6">
                  <c:v>0.93089999999999995</c:v>
                </c:pt>
                <c:pt idx="7">
                  <c:v>1.0224</c:v>
                </c:pt>
                <c:pt idx="8">
                  <c:v>1.1219000000000001</c:v>
                </c:pt>
                <c:pt idx="9">
                  <c:v>1.2275</c:v>
                </c:pt>
                <c:pt idx="10">
                  <c:v>1.3382000000000001</c:v>
                </c:pt>
                <c:pt idx="11">
                  <c:v>1.4544000000000001</c:v>
                </c:pt>
                <c:pt idx="12">
                  <c:v>1.5763</c:v>
                </c:pt>
                <c:pt idx="13">
                  <c:v>1.7044000000000001</c:v>
                </c:pt>
                <c:pt idx="14">
                  <c:v>1.8294999999999999</c:v>
                </c:pt>
                <c:pt idx="15">
                  <c:v>1.9607999999999999</c:v>
                </c:pt>
                <c:pt idx="16">
                  <c:v>2.0994000000000002</c:v>
                </c:pt>
                <c:pt idx="17">
                  <c:v>2.2458</c:v>
                </c:pt>
                <c:pt idx="18">
                  <c:v>2.4003000000000001</c:v>
                </c:pt>
                <c:pt idx="19">
                  <c:v>2.5634000000000001</c:v>
                </c:pt>
                <c:pt idx="20">
                  <c:v>2.7358000000000002</c:v>
                </c:pt>
                <c:pt idx="21">
                  <c:v>2.9178999999999999</c:v>
                </c:pt>
                <c:pt idx="22">
                  <c:v>3.1103000000000001</c:v>
                </c:pt>
                <c:pt idx="23">
                  <c:v>3.9196999999999997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F4-4E84-8F50-E01D3A4C4E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4477872"/>
        <c:axId val="824481112"/>
      </c:barChart>
      <c:lineChart>
        <c:grouping val="standard"/>
        <c:varyColors val="0"/>
        <c:ser>
          <c:idx val="5"/>
          <c:order val="5"/>
          <c:tx>
            <c:v>2%R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Sheet1!$AE$9:$BB$9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6F4-4E84-8F50-E01D3A4C4EB0}"/>
            </c:ext>
          </c:extLst>
        </c:ser>
        <c:ser>
          <c:idx val="6"/>
          <c:order val="6"/>
          <c:tx>
            <c:v>4%R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Sheet1!$AE$10:$BB$10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18.3</c:v>
                </c:pt>
                <c:pt idx="9">
                  <c:v>30</c:v>
                </c:pt>
                <c:pt idx="10">
                  <c:v>37</c:v>
                </c:pt>
                <c:pt idx="11">
                  <c:v>44.3</c:v>
                </c:pt>
                <c:pt idx="12">
                  <c:v>51.8</c:v>
                </c:pt>
                <c:pt idx="13">
                  <c:v>59.6</c:v>
                </c:pt>
                <c:pt idx="14">
                  <c:v>66.400000000000006</c:v>
                </c:pt>
                <c:pt idx="15">
                  <c:v>73.400000000000006</c:v>
                </c:pt>
                <c:pt idx="16">
                  <c:v>80.7</c:v>
                </c:pt>
                <c:pt idx="17">
                  <c:v>88.4</c:v>
                </c:pt>
                <c:pt idx="18">
                  <c:v>96.5</c:v>
                </c:pt>
                <c:pt idx="19">
                  <c:v>104.9</c:v>
                </c:pt>
                <c:pt idx="20">
                  <c:v>113.8</c:v>
                </c:pt>
                <c:pt idx="21">
                  <c:v>123.2</c:v>
                </c:pt>
                <c:pt idx="22">
                  <c:v>133</c:v>
                </c:pt>
                <c:pt idx="23">
                  <c:v>228.4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6F4-4E84-8F50-E01D3A4C4EB0}"/>
            </c:ext>
          </c:extLst>
        </c:ser>
        <c:ser>
          <c:idx val="7"/>
          <c:order val="7"/>
          <c:tx>
            <c:v>6%R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Sheet1!$AE$11:$BB$11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36</c:v>
                </c:pt>
                <c:pt idx="5">
                  <c:v>43.4</c:v>
                </c:pt>
                <c:pt idx="6">
                  <c:v>51</c:v>
                </c:pt>
                <c:pt idx="7">
                  <c:v>59.1</c:v>
                </c:pt>
                <c:pt idx="8">
                  <c:v>67.900000000000006</c:v>
                </c:pt>
                <c:pt idx="9">
                  <c:v>77.400000000000006</c:v>
                </c:pt>
                <c:pt idx="10">
                  <c:v>87.2</c:v>
                </c:pt>
                <c:pt idx="11">
                  <c:v>97.5</c:v>
                </c:pt>
                <c:pt idx="12">
                  <c:v>108.2</c:v>
                </c:pt>
                <c:pt idx="13">
                  <c:v>119.4</c:v>
                </c:pt>
                <c:pt idx="14">
                  <c:v>129.80000000000001</c:v>
                </c:pt>
                <c:pt idx="15">
                  <c:v>140.6</c:v>
                </c:pt>
                <c:pt idx="16">
                  <c:v>152</c:v>
                </c:pt>
                <c:pt idx="17">
                  <c:v>164</c:v>
                </c:pt>
                <c:pt idx="18">
                  <c:v>176.6</c:v>
                </c:pt>
                <c:pt idx="19">
                  <c:v>189.8</c:v>
                </c:pt>
                <c:pt idx="20">
                  <c:v>203.8</c:v>
                </c:pt>
                <c:pt idx="21">
                  <c:v>218.6</c:v>
                </c:pt>
                <c:pt idx="22">
                  <c:v>234.1</c:v>
                </c:pt>
                <c:pt idx="23">
                  <c:v>335.6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76F4-4E84-8F50-E01D3A4C4EB0}"/>
            </c:ext>
          </c:extLst>
        </c:ser>
        <c:ser>
          <c:idx val="8"/>
          <c:order val="8"/>
          <c:tx>
            <c:v>8%R</c:v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Sheet1!$AE$12:$BB$12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38.4</c:v>
                </c:pt>
                <c:pt idx="4">
                  <c:v>71.5</c:v>
                </c:pt>
                <c:pt idx="5">
                  <c:v>80.900000000000006</c:v>
                </c:pt>
                <c:pt idx="6">
                  <c:v>90.8</c:v>
                </c:pt>
                <c:pt idx="7">
                  <c:v>101.2</c:v>
                </c:pt>
                <c:pt idx="8">
                  <c:v>112.7</c:v>
                </c:pt>
                <c:pt idx="9">
                  <c:v>124.8</c:v>
                </c:pt>
                <c:pt idx="10">
                  <c:v>137.5</c:v>
                </c:pt>
                <c:pt idx="11">
                  <c:v>150.80000000000001</c:v>
                </c:pt>
                <c:pt idx="12">
                  <c:v>164.7</c:v>
                </c:pt>
                <c:pt idx="13">
                  <c:v>179.3</c:v>
                </c:pt>
                <c:pt idx="14">
                  <c:v>193.2</c:v>
                </c:pt>
                <c:pt idx="15">
                  <c:v>207.8</c:v>
                </c:pt>
                <c:pt idx="16">
                  <c:v>223.3</c:v>
                </c:pt>
                <c:pt idx="17">
                  <c:v>239.5</c:v>
                </c:pt>
                <c:pt idx="18">
                  <c:v>256.60000000000002</c:v>
                </c:pt>
                <c:pt idx="19">
                  <c:v>274.7</c:v>
                </c:pt>
                <c:pt idx="20">
                  <c:v>293.8</c:v>
                </c:pt>
                <c:pt idx="21">
                  <c:v>314</c:v>
                </c:pt>
                <c:pt idx="22">
                  <c:v>335.2</c:v>
                </c:pt>
                <c:pt idx="23">
                  <c:v>442.7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76F4-4E84-8F50-E01D3A4C4EB0}"/>
            </c:ext>
          </c:extLst>
        </c:ser>
        <c:ser>
          <c:idx val="9"/>
          <c:order val="9"/>
          <c:tx>
            <c:v>10%R</c:v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Sheet1!$AE$3:$BB$3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Sheet1!$AE$13:$BB$13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71.900000000000006</c:v>
                </c:pt>
                <c:pt idx="4">
                  <c:v>106.9</c:v>
                </c:pt>
                <c:pt idx="5">
                  <c:v>118.5</c:v>
                </c:pt>
                <c:pt idx="6">
                  <c:v>130.6</c:v>
                </c:pt>
                <c:pt idx="7">
                  <c:v>143.4</c:v>
                </c:pt>
                <c:pt idx="8">
                  <c:v>157.4</c:v>
                </c:pt>
                <c:pt idx="9">
                  <c:v>172.2</c:v>
                </c:pt>
                <c:pt idx="10">
                  <c:v>187.7</c:v>
                </c:pt>
                <c:pt idx="11">
                  <c:v>204</c:v>
                </c:pt>
                <c:pt idx="12">
                  <c:v>221.1</c:v>
                </c:pt>
                <c:pt idx="13">
                  <c:v>239.1</c:v>
                </c:pt>
                <c:pt idx="14">
                  <c:v>256.7</c:v>
                </c:pt>
                <c:pt idx="15">
                  <c:v>275.10000000000002</c:v>
                </c:pt>
                <c:pt idx="16">
                  <c:v>294.5</c:v>
                </c:pt>
                <c:pt idx="17">
                  <c:v>315.10000000000002</c:v>
                </c:pt>
                <c:pt idx="18">
                  <c:v>336.7</c:v>
                </c:pt>
                <c:pt idx="19">
                  <c:v>359.6</c:v>
                </c:pt>
                <c:pt idx="20">
                  <c:v>383.8</c:v>
                </c:pt>
                <c:pt idx="21">
                  <c:v>409.4</c:v>
                </c:pt>
                <c:pt idx="22">
                  <c:v>436.3</c:v>
                </c:pt>
                <c:pt idx="23">
                  <c:v>549.9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76F4-4E84-8F50-E01D3A4C4E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3286128"/>
        <c:axId val="810693064"/>
      </c:lineChart>
      <c:catAx>
        <c:axId val="82447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481112"/>
        <c:crosses val="autoZero"/>
        <c:auto val="1"/>
        <c:lblAlgn val="ctr"/>
        <c:lblOffset val="100"/>
        <c:noMultiLvlLbl val="0"/>
      </c:catAx>
      <c:valAx>
        <c:axId val="8244811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/>
                  <a:t>Dividends (Million NAD)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477872"/>
        <c:crosses val="autoZero"/>
        <c:crossBetween val="between"/>
      </c:valAx>
      <c:valAx>
        <c:axId val="81069306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%ROE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286128"/>
        <c:crosses val="max"/>
        <c:crossBetween val="between"/>
      </c:valAx>
      <c:catAx>
        <c:axId val="903286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10693064"/>
        <c:crosses val="autoZero"/>
        <c:auto val="1"/>
        <c:lblAlgn val="ctr"/>
        <c:lblOffset val="100"/>
        <c:noMultiLvlLbl val="0"/>
      </c:catAx>
      <c:spPr>
        <a:noFill/>
        <a:ln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Sheet1!$K$3</c:f>
              <c:strCache>
                <c:ptCount val="1"/>
                <c:pt idx="0">
                  <c:v>NPV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Sheet1!$J$4:$J$10</c:f>
              <c:numCache>
                <c:formatCode>General</c:formatCode>
                <c:ptCount val="7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</c:numCache>
            </c:numRef>
          </c:xVal>
          <c:yVal>
            <c:numRef>
              <c:f>Sheet1!$K$4:$K$10</c:f>
              <c:numCache>
                <c:formatCode>General</c:formatCode>
                <c:ptCount val="7"/>
                <c:pt idx="0">
                  <c:v>0.436</c:v>
                </c:pt>
                <c:pt idx="1">
                  <c:v>-0.01</c:v>
                </c:pt>
                <c:pt idx="2">
                  <c:v>-1.03</c:v>
                </c:pt>
                <c:pt idx="3">
                  <c:v>-2.16</c:v>
                </c:pt>
                <c:pt idx="4">
                  <c:v>-3.29</c:v>
                </c:pt>
                <c:pt idx="5">
                  <c:v>-4.42</c:v>
                </c:pt>
                <c:pt idx="6">
                  <c:v>-5.55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F32-4290-8F64-92212D932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1545352"/>
        <c:axId val="661545712"/>
      </c:scatterChart>
      <c:valAx>
        <c:axId val="661545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PLANT CAPEX</a:t>
                </a:r>
                <a:r>
                  <a:rPr lang="en-ZA" sz="1400" b="1" baseline="0" dirty="0"/>
                  <a:t> (Million USD)</a:t>
                </a:r>
                <a:endParaRPr lang="en-ZA" sz="1400" b="1" dirty="0"/>
              </a:p>
            </c:rich>
          </c:tx>
          <c:layout>
            <c:manualLayout>
              <c:xMode val="edge"/>
              <c:yMode val="edge"/>
              <c:x val="0.41750190848605023"/>
              <c:y val="8.458345314723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1545712"/>
        <c:crosses val="autoZero"/>
        <c:crossBetween val="midCat"/>
      </c:valAx>
      <c:valAx>
        <c:axId val="6615457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NPV (Million USD)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1545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0.05D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Sheet1!$AE$22:$BB$22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7.1900000000000006E-2</c:v>
                </c:pt>
                <c:pt idx="4">
                  <c:v>0.10690000000000001</c:v>
                </c:pt>
                <c:pt idx="5">
                  <c:v>0.11849999999999999</c:v>
                </c:pt>
                <c:pt idx="6">
                  <c:v>0.13059999999999999</c:v>
                </c:pt>
                <c:pt idx="7">
                  <c:v>0.1434</c:v>
                </c:pt>
                <c:pt idx="8">
                  <c:v>0.15740000000000001</c:v>
                </c:pt>
                <c:pt idx="9">
                  <c:v>0.17219999999999999</c:v>
                </c:pt>
                <c:pt idx="10">
                  <c:v>0.18769999999999998</c:v>
                </c:pt>
                <c:pt idx="11">
                  <c:v>0.20399999999999999</c:v>
                </c:pt>
                <c:pt idx="12">
                  <c:v>0.22109999999999999</c:v>
                </c:pt>
                <c:pt idx="13">
                  <c:v>0.23910000000000001</c:v>
                </c:pt>
                <c:pt idx="14">
                  <c:v>0.25669999999999998</c:v>
                </c:pt>
                <c:pt idx="15">
                  <c:v>0.27510000000000001</c:v>
                </c:pt>
                <c:pt idx="16">
                  <c:v>0.29449999999999998</c:v>
                </c:pt>
                <c:pt idx="17">
                  <c:v>0.31510000000000005</c:v>
                </c:pt>
                <c:pt idx="18">
                  <c:v>0.3367</c:v>
                </c:pt>
                <c:pt idx="19">
                  <c:v>0.35960000000000003</c:v>
                </c:pt>
                <c:pt idx="20">
                  <c:v>0.38380000000000003</c:v>
                </c:pt>
                <c:pt idx="21">
                  <c:v>0.40939999999999999</c:v>
                </c:pt>
                <c:pt idx="22">
                  <c:v>0.43630000000000002</c:v>
                </c:pt>
                <c:pt idx="23">
                  <c:v>0.54989999999999994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8-43C9-8600-B354A950FD92}"/>
            </c:ext>
          </c:extLst>
        </c:ser>
        <c:ser>
          <c:idx val="1"/>
          <c:order val="1"/>
          <c:tx>
            <c:v>0.1D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Sheet1!$AE$23:$BB$23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2.8500000000000001E-2</c:v>
                </c:pt>
                <c:pt idx="12">
                  <c:v>0.10100000000000001</c:v>
                </c:pt>
                <c:pt idx="13">
                  <c:v>0.1174</c:v>
                </c:pt>
                <c:pt idx="14">
                  <c:v>0.13450000000000001</c:v>
                </c:pt>
                <c:pt idx="15">
                  <c:v>0.1522</c:v>
                </c:pt>
                <c:pt idx="16">
                  <c:v>0.17080000000000001</c:v>
                </c:pt>
                <c:pt idx="17">
                  <c:v>0.19019999999999998</c:v>
                </c:pt>
                <c:pt idx="18">
                  <c:v>0.2104</c:v>
                </c:pt>
                <c:pt idx="19">
                  <c:v>0.23150000000000001</c:v>
                </c:pt>
                <c:pt idx="20">
                  <c:v>0.25359999999999999</c:v>
                </c:pt>
                <c:pt idx="21">
                  <c:v>0.2767</c:v>
                </c:pt>
                <c:pt idx="22">
                  <c:v>0.3009</c:v>
                </c:pt>
                <c:pt idx="23">
                  <c:v>0.83179999999999998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08-43C9-8600-B354A950FD92}"/>
            </c:ext>
          </c:extLst>
        </c:ser>
        <c:ser>
          <c:idx val="2"/>
          <c:order val="2"/>
          <c:tx>
            <c:v>0.2D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Sheet1!$AE$24:$BB$24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08-43C9-8600-B354A950FD92}"/>
            </c:ext>
          </c:extLst>
        </c:ser>
        <c:ser>
          <c:idx val="3"/>
          <c:order val="3"/>
          <c:tx>
            <c:v>0.3D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Sheet1!$AE$25:$BB$25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608-43C9-8600-B354A950FD92}"/>
            </c:ext>
          </c:extLst>
        </c:ser>
        <c:ser>
          <c:idx val="4"/>
          <c:order val="4"/>
          <c:tx>
            <c:v>0.4D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Sheet1!$AE$26:$BB$26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08-43C9-8600-B354A950FD92}"/>
            </c:ext>
          </c:extLst>
        </c:ser>
        <c:ser>
          <c:idx val="5"/>
          <c:order val="5"/>
          <c:tx>
            <c:v>0.5D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Sheet1!$AE$27:$BB$27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608-43C9-8600-B354A950FD92}"/>
            </c:ext>
          </c:extLst>
        </c:ser>
        <c:ser>
          <c:idx val="6"/>
          <c:order val="6"/>
          <c:tx>
            <c:v>0.6D</c:v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Sheet1!$AE$28:$BB$28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08-43C9-8600-B354A950F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1089864"/>
        <c:axId val="646313736"/>
      </c:barChart>
      <c:lineChart>
        <c:grouping val="standard"/>
        <c:varyColors val="0"/>
        <c:ser>
          <c:idx val="7"/>
          <c:order val="7"/>
          <c:tx>
            <c:v>0.05%R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Sheet1!$AE$29:$BB$29</c:f>
              <c:numCache>
                <c:formatCode>General</c:formatCode>
                <c:ptCount val="24"/>
                <c:pt idx="0">
                  <c:v>0</c:v>
                </c:pt>
                <c:pt idx="1">
                  <c:v>0.1</c:v>
                </c:pt>
                <c:pt idx="2">
                  <c:v>0</c:v>
                </c:pt>
                <c:pt idx="3">
                  <c:v>4</c:v>
                </c:pt>
                <c:pt idx="4">
                  <c:v>8.4</c:v>
                </c:pt>
                <c:pt idx="5">
                  <c:v>10.3</c:v>
                </c:pt>
                <c:pt idx="6">
                  <c:v>12.3</c:v>
                </c:pt>
                <c:pt idx="7">
                  <c:v>14.2</c:v>
                </c:pt>
                <c:pt idx="8">
                  <c:v>15.9</c:v>
                </c:pt>
                <c:pt idx="9">
                  <c:v>17.5</c:v>
                </c:pt>
                <c:pt idx="10">
                  <c:v>19.2</c:v>
                </c:pt>
                <c:pt idx="11">
                  <c:v>21</c:v>
                </c:pt>
                <c:pt idx="12">
                  <c:v>22.9</c:v>
                </c:pt>
                <c:pt idx="13">
                  <c:v>24.8</c:v>
                </c:pt>
                <c:pt idx="14">
                  <c:v>26.8</c:v>
                </c:pt>
                <c:pt idx="15">
                  <c:v>29</c:v>
                </c:pt>
                <c:pt idx="16">
                  <c:v>31.2</c:v>
                </c:pt>
                <c:pt idx="17">
                  <c:v>33.6</c:v>
                </c:pt>
                <c:pt idx="18">
                  <c:v>36.1</c:v>
                </c:pt>
                <c:pt idx="19">
                  <c:v>38.700000000000003</c:v>
                </c:pt>
                <c:pt idx="20">
                  <c:v>41.4</c:v>
                </c:pt>
                <c:pt idx="21">
                  <c:v>44.3</c:v>
                </c:pt>
                <c:pt idx="22">
                  <c:v>47.4</c:v>
                </c:pt>
                <c:pt idx="23">
                  <c:v>114.4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608-43C9-8600-B354A950FD92}"/>
            </c:ext>
          </c:extLst>
        </c:ser>
        <c:ser>
          <c:idx val="8"/>
          <c:order val="8"/>
          <c:tx>
            <c:v>0.1%R</c:v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Sheet1!$AE$30:$BB$30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14.2</c:v>
                </c:pt>
                <c:pt idx="13">
                  <c:v>16.5</c:v>
                </c:pt>
                <c:pt idx="14">
                  <c:v>18.899999999999999</c:v>
                </c:pt>
                <c:pt idx="15">
                  <c:v>21.4</c:v>
                </c:pt>
                <c:pt idx="16">
                  <c:v>24</c:v>
                </c:pt>
                <c:pt idx="17">
                  <c:v>26.7</c:v>
                </c:pt>
                <c:pt idx="18">
                  <c:v>29.5</c:v>
                </c:pt>
                <c:pt idx="19">
                  <c:v>32.5</c:v>
                </c:pt>
                <c:pt idx="20">
                  <c:v>35.6</c:v>
                </c:pt>
                <c:pt idx="21">
                  <c:v>38.799999999999997</c:v>
                </c:pt>
                <c:pt idx="22">
                  <c:v>42.2</c:v>
                </c:pt>
                <c:pt idx="23">
                  <c:v>116.7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608-43C9-8600-B354A950FD92}"/>
            </c:ext>
          </c:extLst>
        </c:ser>
        <c:ser>
          <c:idx val="9"/>
          <c:order val="9"/>
          <c:tx>
            <c:v>0.2%R</c:v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Sheet1!$AE$31:$BB$31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608-43C9-8600-B354A950FD92}"/>
            </c:ext>
          </c:extLst>
        </c:ser>
        <c:ser>
          <c:idx val="10"/>
          <c:order val="10"/>
          <c:tx>
            <c:v>0.3%R</c:v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Sheet1!$AE$32:$BB$32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608-43C9-8600-B354A950FD92}"/>
            </c:ext>
          </c:extLst>
        </c:ser>
        <c:ser>
          <c:idx val="11"/>
          <c:order val="11"/>
          <c:tx>
            <c:v>0.4%R</c:v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Sheet1!$AE$33:$BB$33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D608-43C9-8600-B354A950FD92}"/>
            </c:ext>
          </c:extLst>
        </c:ser>
        <c:ser>
          <c:idx val="12"/>
          <c:order val="12"/>
          <c:tx>
            <c:v>0.5%R</c:v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Sheet1!$AE$34:$BB$34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D608-43C9-8600-B354A950FD92}"/>
            </c:ext>
          </c:extLst>
        </c:ser>
        <c:ser>
          <c:idx val="13"/>
          <c:order val="13"/>
          <c:tx>
            <c:v>0.6%R</c:v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Sheet1!$AE$21:$BB$21</c:f>
              <c:numCache>
                <c:formatCode>General</c:formatCode>
                <c:ptCount val="2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</c:numCache>
            </c:numRef>
          </c:cat>
          <c:val>
            <c:numRef>
              <c:f>Sheet1!$AE$35:$BB$35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D608-43C9-8600-B354A950F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7939600"/>
        <c:axId val="897942120"/>
      </c:lineChart>
      <c:catAx>
        <c:axId val="771089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6313736"/>
        <c:crosses val="autoZero"/>
        <c:auto val="1"/>
        <c:lblAlgn val="ctr"/>
        <c:lblOffset val="100"/>
        <c:noMultiLvlLbl val="0"/>
      </c:catAx>
      <c:valAx>
        <c:axId val="6463137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Dividends (Million NAD)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1089864"/>
        <c:crosses val="autoZero"/>
        <c:crossBetween val="between"/>
      </c:valAx>
      <c:valAx>
        <c:axId val="89794212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1400" b="1" dirty="0"/>
                  <a:t>%ROE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7939600"/>
        <c:crosses val="max"/>
        <c:crossBetween val="between"/>
      </c:valAx>
      <c:catAx>
        <c:axId val="897939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97942120"/>
        <c:crosses val="autoZero"/>
        <c:auto val="1"/>
        <c:lblAlgn val="ctr"/>
        <c:lblOffset val="100"/>
        <c:noMultiLvlLbl val="0"/>
      </c:cat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"/>
          <c:y val="0.78488768713642509"/>
          <c:w val="1"/>
          <c:h val="0.190240214853146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0.15126</cdr:x>
      <cdr:y>0.29677</cdr:y>
    </cdr:from>
    <cdr:to>
      <cdr:x>0.42827</cdr:x>
      <cdr:y>0.38974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565E53A-CB69-84B3-68D5-CDED832F63A7}"/>
            </a:ext>
          </a:extLst>
        </cdr:cNvPr>
        <cdr:cNvSpPr txBox="1"/>
      </cdr:nvSpPr>
      <cdr:spPr>
        <a:xfrm xmlns:a="http://schemas.openxmlformats.org/drawingml/2006/main">
          <a:off x="1089465" y="829307"/>
          <a:ext cx="1995209" cy="2597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 b="1" dirty="0"/>
            <a:t>Base case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0.15665</cdr:x>
      <cdr:y>0.86674</cdr:y>
    </cdr:from>
    <cdr:to>
      <cdr:x>0.22733</cdr:x>
      <cdr:y>0.98419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247C813-FA0B-EAE2-EAA8-15349FFB161F}"/>
            </a:ext>
          </a:extLst>
        </cdr:cNvPr>
        <cdr:cNvSpPr/>
      </cdr:nvSpPr>
      <cdr:spPr>
        <a:xfrm xmlns:a="http://schemas.openxmlformats.org/drawingml/2006/main">
          <a:off x="1871003" y="2498495"/>
          <a:ext cx="844061" cy="33855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ln>
              <a:solidFill>
                <a:srgbClr val="FF0000"/>
              </a:solidFill>
            </a:ln>
            <a:noFill/>
          </a:endParaRPr>
        </a:p>
      </cdr:txBody>
    </cdr:sp>
  </cdr:relSizeAnchor>
  <cdr:relSizeAnchor xmlns:cdr="http://schemas.openxmlformats.org/drawingml/2006/chartDrawing">
    <cdr:from>
      <cdr:x>0.4629</cdr:x>
      <cdr:y>0.88138</cdr:y>
    </cdr:from>
    <cdr:to>
      <cdr:x>0.54491</cdr:x>
      <cdr:y>0.96534</cdr:y>
    </cdr:to>
    <cdr:sp macro="" textlink="">
      <cdr:nvSpPr>
        <cdr:cNvPr id="3" name="Oval 2">
          <a:extLst xmlns:a="http://schemas.openxmlformats.org/drawingml/2006/main">
            <a:ext uri="{FF2B5EF4-FFF2-40B4-BE49-F238E27FC236}">
              <a16:creationId xmlns:a16="http://schemas.microsoft.com/office/drawing/2014/main" id="{8BDDC01A-613D-2F45-9023-CF3CD09A5BDD}"/>
            </a:ext>
          </a:extLst>
        </cdr:cNvPr>
        <cdr:cNvSpPr/>
      </cdr:nvSpPr>
      <cdr:spPr>
        <a:xfrm xmlns:a="http://schemas.openxmlformats.org/drawingml/2006/main">
          <a:off x="5528603" y="2540698"/>
          <a:ext cx="979542" cy="242039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0.19081</cdr:x>
      <cdr:y>0.32016</cdr:y>
    </cdr:from>
    <cdr:to>
      <cdr:x>0.30035</cdr:x>
      <cdr:y>0.85698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709E11D6-6A77-969E-6376-63449A6C2A07}"/>
            </a:ext>
          </a:extLst>
        </cdr:cNvPr>
        <cdr:cNvCxnSpPr/>
      </cdr:nvCxnSpPr>
      <cdr:spPr>
        <a:xfrm xmlns:a="http://schemas.openxmlformats.org/drawingml/2006/main" flipH="1">
          <a:off x="2278966" y="922913"/>
          <a:ext cx="1308295" cy="1547446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0.41461</cdr:x>
      <cdr:y>0.30064</cdr:y>
    </cdr:from>
    <cdr:to>
      <cdr:x>0.48881</cdr:x>
      <cdr:y>0.86186</cdr:y>
    </cdr:to>
    <cdr:cxnSp macro="">
      <cdr:nvCxnSpPr>
        <cdr:cNvPr id="7" name="Straight Arrow Connector 6">
          <a:extLst xmlns:a="http://schemas.openxmlformats.org/drawingml/2006/main">
            <a:ext uri="{FF2B5EF4-FFF2-40B4-BE49-F238E27FC236}">
              <a16:creationId xmlns:a16="http://schemas.microsoft.com/office/drawing/2014/main" id="{3D788561-F40E-5B74-2E59-10A03CC5F92F}"/>
            </a:ext>
          </a:extLst>
        </cdr:cNvPr>
        <cdr:cNvCxnSpPr/>
      </cdr:nvCxnSpPr>
      <cdr:spPr>
        <a:xfrm xmlns:a="http://schemas.openxmlformats.org/drawingml/2006/main">
          <a:off x="4951828" y="866642"/>
          <a:ext cx="886264" cy="1617785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0.28857</cdr:x>
      <cdr:y>0.21229</cdr:y>
    </cdr:from>
    <cdr:to>
      <cdr:x>0.42992</cdr:x>
      <cdr:y>0.32973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F56CC265-C6E2-D77D-DB7B-55BCFA043785}"/>
            </a:ext>
          </a:extLst>
        </cdr:cNvPr>
        <cdr:cNvSpPr txBox="1"/>
      </cdr:nvSpPr>
      <cdr:spPr>
        <a:xfrm xmlns:a="http://schemas.openxmlformats.org/drawingml/2006/main">
          <a:off x="3446585" y="611950"/>
          <a:ext cx="1688123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ZA" sz="1600" b="1" dirty="0"/>
            <a:t>Base case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0.27289</cdr:x>
      <cdr:y>0.18905</cdr:y>
    </cdr:from>
    <cdr:to>
      <cdr:x>0.3988</cdr:x>
      <cdr:y>0.35617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470F98F7-EA9A-2418-61E8-8D82BF41C337}"/>
            </a:ext>
          </a:extLst>
        </cdr:cNvPr>
        <cdr:cNvSpPr/>
      </cdr:nvSpPr>
      <cdr:spPr>
        <a:xfrm xmlns:a="http://schemas.openxmlformats.org/drawingml/2006/main">
          <a:off x="1618981" y="640991"/>
          <a:ext cx="746974" cy="56667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0.24467</cdr:x>
      <cdr:y>0.34341</cdr:y>
    </cdr:from>
    <cdr:to>
      <cdr:x>0.2946</cdr:x>
      <cdr:y>0.53048</cdr:y>
    </cdr:to>
    <cdr:cxnSp macro="">
      <cdr:nvCxnSpPr>
        <cdr:cNvPr id="4" name="Straight Arrow Connector 3">
          <a:extLst xmlns:a="http://schemas.openxmlformats.org/drawingml/2006/main">
            <a:ext uri="{FF2B5EF4-FFF2-40B4-BE49-F238E27FC236}">
              <a16:creationId xmlns:a16="http://schemas.microsoft.com/office/drawing/2014/main" id="{50D83FE9-862D-40B3-9CB5-251631E76E4D}"/>
            </a:ext>
          </a:extLst>
        </cdr:cNvPr>
        <cdr:cNvCxnSpPr/>
      </cdr:nvCxnSpPr>
      <cdr:spPr>
        <a:xfrm xmlns:a="http://schemas.openxmlformats.org/drawingml/2006/main" flipV="1">
          <a:off x="1451555" y="1164384"/>
          <a:ext cx="296215" cy="634285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9" name="Google Shape;9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Namibia is rich natural resources and favorable climate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Environmental benefits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Eliminate dependency on the already strained main energy network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Reduced loss from energy transport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Increase of power quality and reliability from the production of energy close to demand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Can employ a wide range of technologies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Ideal for isolated communities with low energy demand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 50% of the Namibian population is unelectrified (30 000 households), consisting of 70-80% of the rural population</a:t>
            </a:r>
            <a:endParaRPr dirty="0"/>
          </a:p>
        </p:txBody>
      </p:sp>
      <p:sp>
        <p:nvSpPr>
          <p:cNvPr id="88" name="Google Shape;8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7295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What is your project? Describe it briefly.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Insert the key financial data / assumptions you used. Make sure to explain financial concepts, if any, on the presentation day.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Make sure to include only the important details, we do not want to overcrowd this slide.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5" name="Google Shape;9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What is your project? Describe it briefly.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Insert the key financial data / assumptions you used. Make sure to explain financial concepts, if any, on the presentation day.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i="1" dirty="0">
                <a:solidFill>
                  <a:srgbClr val="7F7F7F"/>
                </a:solidFill>
              </a:rPr>
              <a:t>Make sure to include only the important details, we do not want to overcrowd this slide.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5" name="Google Shape;9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9745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We need to simplify and understand the representation of reality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And how if can evolve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02" name="Google Shape;10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We need to simplify and understand the representation of reality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And how if can evolve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09" name="Google Shape;10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We need to simplify and understand the representation of reality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sv-SE" dirty="0"/>
              <a:t>And how if can evolve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09" name="Google Shape;10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8746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200" i="1" dirty="0">
                <a:solidFill>
                  <a:srgbClr val="7F7F7F"/>
                </a:solidFill>
              </a:rPr>
              <a:t>List the main policy insights obtained from your model. Your conclusion should address your research question.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sz="1200" i="1" dirty="0">
                <a:solidFill>
                  <a:srgbClr val="7F7F7F"/>
                </a:solidFill>
              </a:rPr>
              <a:t>Your policy insights should describe what actions your government should take to address the challenges your country faces, and the cost of this intervention.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800" b="0" i="1" u="none" strike="noStrike" dirty="0">
                <a:solidFill>
                  <a:srgbClr val="7F7F7F"/>
                </a:solidFill>
                <a:effectLst/>
                <a:latin typeface="Helvetica Neue" panose="020B0604020202020204" charset="0"/>
              </a:rPr>
              <a:t>Give an example of future work, such as improvements to the model, data gathering, or use in teaching/capacity building.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16" name="Google Shape;11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0313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9" name="Google Shape;9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654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CA5A30-616B-5740-A23D-3EFCA827C4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3349485" y="231015"/>
            <a:ext cx="884251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Helvetica Neue"/>
              <a:buNone/>
              <a:defRPr sz="4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3349486" y="4339705"/>
            <a:ext cx="884251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33" name="Google Shape;14;p16">
            <a:extLst>
              <a:ext uri="{FF2B5EF4-FFF2-40B4-BE49-F238E27FC236}">
                <a16:creationId xmlns:a16="http://schemas.microsoft.com/office/drawing/2014/main" id="{64325EB9-7A9F-5D44-A8E7-BAD9FA542A59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sv-SE" b="1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12E933-8897-CA46-8894-5702EF67B2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5" name="Google Shape;85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" name="Google Shape;14;p16">
            <a:extLst>
              <a:ext uri="{FF2B5EF4-FFF2-40B4-BE49-F238E27FC236}">
                <a16:creationId xmlns:a16="http://schemas.microsoft.com/office/drawing/2014/main" id="{E8AE59B6-D467-5D4C-8941-4924E48DB4B1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D6C42FC-9164-6B4D-9CE4-43DE2539AF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Google Shape;91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" name="Google Shape;14;p16">
            <a:extLst>
              <a:ext uri="{FF2B5EF4-FFF2-40B4-BE49-F238E27FC236}">
                <a16:creationId xmlns:a16="http://schemas.microsoft.com/office/drawing/2014/main" id="{BFE0580D-B02C-754E-AC92-49EACF1CF6A7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1_Two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20"/>
          <p:cNvSpPr>
            <a:spLocks noGrp="1"/>
          </p:cNvSpPr>
          <p:nvPr>
            <p:ph type="pic" idx="2"/>
          </p:nvPr>
        </p:nvSpPr>
        <p:spPr>
          <a:xfrm>
            <a:off x="6172202" y="1825625"/>
            <a:ext cx="5181598" cy="4351338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8453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 preserve="1">
  <p:cSld name="1_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8300D5-147C-5763-759B-9FE4BFB6E7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" name="Google Shape;14;p16">
            <a:extLst>
              <a:ext uri="{FF2B5EF4-FFF2-40B4-BE49-F238E27FC236}">
                <a16:creationId xmlns:a16="http://schemas.microsoft.com/office/drawing/2014/main" id="{D1964A5A-F506-D74D-A324-3E2A76E307A3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99141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1C5F59-E928-3A4B-8BF8-2C1F6EC74B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" name="Google Shape;14;p16">
            <a:extLst>
              <a:ext uri="{FF2B5EF4-FFF2-40B4-BE49-F238E27FC236}">
                <a16:creationId xmlns:a16="http://schemas.microsoft.com/office/drawing/2014/main" id="{076759C4-35A8-054D-8720-B0DA2E58A41A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3B91A6-A516-8A4D-9616-99221FB4A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Helvetica Neue"/>
              <a:buNone/>
              <a:defRPr sz="5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14;p16">
            <a:extLst>
              <a:ext uri="{FF2B5EF4-FFF2-40B4-BE49-F238E27FC236}">
                <a16:creationId xmlns:a16="http://schemas.microsoft.com/office/drawing/2014/main" id="{2D54D414-8A28-7543-99A7-6988CD1796C7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DD6DF65-9C92-A440-B44D-16459F23F3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3" name="Google Shape;53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4;p16">
            <a:extLst>
              <a:ext uri="{FF2B5EF4-FFF2-40B4-BE49-F238E27FC236}">
                <a16:creationId xmlns:a16="http://schemas.microsoft.com/office/drawing/2014/main" id="{64400322-694A-B44F-B760-D8D00F341EDC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53AC6F-2FB8-034C-B83D-8DA5E4F14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" name="Google Shape;14;p16">
            <a:extLst>
              <a:ext uri="{FF2B5EF4-FFF2-40B4-BE49-F238E27FC236}">
                <a16:creationId xmlns:a16="http://schemas.microsoft.com/office/drawing/2014/main" id="{9C199DDA-2814-1E4E-A1C4-FD5997CB79DD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E7A6AA-A146-7247-81F0-6BAB134290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Google Shape;14;p16">
            <a:extLst>
              <a:ext uri="{FF2B5EF4-FFF2-40B4-BE49-F238E27FC236}">
                <a16:creationId xmlns:a16="http://schemas.microsoft.com/office/drawing/2014/main" id="{A6DBC896-FC49-E540-A5D9-2E5902EE99B3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9B2C6F-5C26-294B-8186-9B2772751B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1" name="Google Shape;71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" name="Google Shape;14;p16">
            <a:extLst>
              <a:ext uri="{FF2B5EF4-FFF2-40B4-BE49-F238E27FC236}">
                <a16:creationId xmlns:a16="http://schemas.microsoft.com/office/drawing/2014/main" id="{2C7D06E9-3DC8-D446-908F-6A8676CD1053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53B664-245C-3347-AE1D-57584CA03D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8" name="Google Shape;78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" name="Google Shape;14;p16">
            <a:extLst>
              <a:ext uri="{FF2B5EF4-FFF2-40B4-BE49-F238E27FC236}">
                <a16:creationId xmlns:a16="http://schemas.microsoft.com/office/drawing/2014/main" id="{A764ED5C-5727-5543-B5D1-43A8A42DF225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Helvetica" pitchFamily="2" charset="0"/>
          <a:ea typeface="Helvetica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mailto:jkemigift@gmail.com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linkedin.com/in/jegede-kemi-9952659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2;p1">
            <a:extLst>
              <a:ext uri="{FF2B5EF4-FFF2-40B4-BE49-F238E27FC236}">
                <a16:creationId xmlns:a16="http://schemas.microsoft.com/office/drawing/2014/main" id="{8C768B11-A145-D1FB-6DA7-00E5ADF2124C}"/>
              </a:ext>
            </a:extLst>
          </p:cNvPr>
          <p:cNvSpPr txBox="1"/>
          <p:nvPr/>
        </p:nvSpPr>
        <p:spPr>
          <a:xfrm>
            <a:off x="3349485" y="3518845"/>
            <a:ext cx="8837342" cy="176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Kemi Jegede</a:t>
            </a:r>
            <a:r>
              <a:rPr lang="sv-SE" sz="2400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sv-SE" sz="2000" dirty="0">
                <a:solidFill>
                  <a:srgbClr val="0C0C0C"/>
                </a:solidFill>
                <a:latin typeface="Helvetica Neue"/>
                <a:sym typeface="Helvetica Neue"/>
              </a:rPr>
              <a:t>jkemigift</a:t>
            </a: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@gmail.com</a:t>
            </a:r>
            <a:endParaRPr lang="en-ZA" sz="2400" i="0" u="none" strike="noStrike" cap="none" dirty="0">
              <a:solidFill>
                <a:srgbClr val="0C0C0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sv-SE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Energy Modelling Platform for Africa (EMP-A)</a:t>
            </a:r>
            <a:endParaRPr sz="2400" b="0" i="0" u="none" strike="noStrike" cap="none" dirty="0">
              <a:solidFill>
                <a:srgbClr val="0C0C0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v-SE" sz="2000" b="0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2023</a:t>
            </a:r>
            <a:endParaRPr dirty="0"/>
          </a:p>
        </p:txBody>
      </p:sp>
      <p:sp>
        <p:nvSpPr>
          <p:cNvPr id="13" name="Google Shape;83;p1">
            <a:extLst>
              <a:ext uri="{FF2B5EF4-FFF2-40B4-BE49-F238E27FC236}">
                <a16:creationId xmlns:a16="http://schemas.microsoft.com/office/drawing/2014/main" id="{FE212CDF-B40D-AD31-8398-EFBECA800F4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485" y="565869"/>
            <a:ext cx="8842513" cy="1400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sv-SE" sz="2800" dirty="0"/>
              <a:t>INTEGRATED RENEWABLE ENERGY FINANCE OPTIMISATION FOR MINI-GRID POWER SUPPLY TO 15 NEIGHBOURHOOD CLIENTS IN TSUMKWE, NAMIBIA</a:t>
            </a:r>
            <a:endParaRPr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E4FAA5F-391A-B4F2-5911-1BED0093A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15" t="18952" r="29589" b="35956"/>
          <a:stretch/>
        </p:blipFill>
        <p:spPr>
          <a:xfrm>
            <a:off x="6607840" y="2048328"/>
            <a:ext cx="2320632" cy="14009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6C7EE3-8454-0EC5-DED4-C327CD522B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134" t="35486" r="21514" b="29682"/>
          <a:stretch/>
        </p:blipFill>
        <p:spPr>
          <a:xfrm>
            <a:off x="3966692" y="5650895"/>
            <a:ext cx="1764406" cy="6242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86DE9C-44BA-F4D7-228C-C4B6330EE7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310" t="41498" r="21831" b="36332"/>
          <a:stretch/>
        </p:blipFill>
        <p:spPr>
          <a:xfrm>
            <a:off x="9446214" y="5627028"/>
            <a:ext cx="2028864" cy="7254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D0E895-481D-9ABE-0D04-3D1F5F6964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789" t="50754" r="30810" b="36895"/>
          <a:stretch/>
        </p:blipFill>
        <p:spPr>
          <a:xfrm>
            <a:off x="6173274" y="5650895"/>
            <a:ext cx="2708808" cy="6750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A975613-9FC0-BF64-EFF9-E144E8C6D9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134" t="35486" r="21514" b="29682"/>
          <a:stretch/>
        </p:blipFill>
        <p:spPr>
          <a:xfrm>
            <a:off x="3966692" y="5590526"/>
            <a:ext cx="1764406" cy="6242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DAC667-8FCF-5A23-57F2-949CAB769A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310" t="41498" r="21831" b="36332"/>
          <a:stretch/>
        </p:blipFill>
        <p:spPr>
          <a:xfrm>
            <a:off x="9446214" y="5566659"/>
            <a:ext cx="2028864" cy="7254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E13F3-C94D-8033-44A6-27C627A54A9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789" t="50754" r="30810" b="36895"/>
          <a:stretch/>
        </p:blipFill>
        <p:spPr>
          <a:xfrm>
            <a:off x="6173274" y="5590526"/>
            <a:ext cx="2708808" cy="6750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/>
          <p:cNvSpPr txBox="1">
            <a:spLocks noGrp="1"/>
          </p:cNvSpPr>
          <p:nvPr>
            <p:ph type="title"/>
          </p:nvPr>
        </p:nvSpPr>
        <p:spPr>
          <a:xfrm>
            <a:off x="4124325" y="0"/>
            <a:ext cx="629126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sv-SE" dirty="0"/>
              <a:t>Context and Aim</a:t>
            </a:r>
            <a:endParaRPr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A53C3E0-3DCE-C143-F812-C99BE69EFDAB}"/>
              </a:ext>
            </a:extLst>
          </p:cNvPr>
          <p:cNvGraphicFramePr/>
          <p:nvPr/>
        </p:nvGraphicFramePr>
        <p:xfrm>
          <a:off x="154501" y="1457318"/>
          <a:ext cx="4946137" cy="339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4128247-119F-D324-5153-C4DD40F490FC}"/>
              </a:ext>
            </a:extLst>
          </p:cNvPr>
          <p:cNvSpPr txBox="1"/>
          <p:nvPr/>
        </p:nvSpPr>
        <p:spPr>
          <a:xfrm>
            <a:off x="713695" y="4984123"/>
            <a:ext cx="4386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 dirty="0"/>
              <a:t>Energy supply composition of Namibia </a:t>
            </a:r>
            <a:endParaRPr lang="en-ZA" sz="1600" b="1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99A0E6-F040-29F8-AE7E-67FD8F02FAE2}"/>
              </a:ext>
            </a:extLst>
          </p:cNvPr>
          <p:cNvSpPr txBox="1"/>
          <p:nvPr/>
        </p:nvSpPr>
        <p:spPr>
          <a:xfrm>
            <a:off x="5100638" y="1457318"/>
            <a:ext cx="693686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2800"/>
            </a:pPr>
            <a:r>
              <a:rPr lang="en-ZA" sz="2000" b="1" u="sng" dirty="0">
                <a:solidFill>
                  <a:srgbClr val="7F7F7F"/>
                </a:solidFill>
                <a:latin typeface="Helvetica Neue"/>
              </a:rPr>
              <a:t>Context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ZA" sz="1800" dirty="0"/>
              <a:t>Solar irradiation of 3000 kWh/m</a:t>
            </a:r>
            <a:r>
              <a:rPr lang="en-ZA" sz="1800" baseline="30000" dirty="0"/>
              <a:t>2</a:t>
            </a:r>
            <a:r>
              <a:rPr lang="en-ZA" sz="1800" dirty="0"/>
              <a:t> (2</a:t>
            </a:r>
            <a:r>
              <a:rPr lang="en-ZA" sz="1800" baseline="30000" dirty="0"/>
              <a:t>nd</a:t>
            </a:r>
            <a:r>
              <a:rPr lang="en-ZA" sz="1800" dirty="0"/>
              <a:t> highest in the world)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ZA" sz="1800" dirty="0"/>
              <a:t>Low population density (2</a:t>
            </a:r>
            <a:r>
              <a:rPr lang="en-ZA" sz="1800" baseline="30000" dirty="0"/>
              <a:t>nd</a:t>
            </a:r>
            <a:r>
              <a:rPr lang="en-ZA" sz="1800" dirty="0"/>
              <a:t> lowest in the world)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 50% of the Namibian population is unelectrified (30 000 households), consisting of 70-80% of the rural population</a:t>
            </a:r>
            <a:endParaRPr lang="en-ZA" sz="18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ZA" sz="1800" dirty="0"/>
              <a:t>Community main economy is cropping farming</a:t>
            </a:r>
          </a:p>
          <a:p>
            <a:pPr algn="just"/>
            <a:endParaRPr lang="en-US" sz="1800" dirty="0"/>
          </a:p>
          <a:p>
            <a:pPr>
              <a:lnSpc>
                <a:spcPct val="90000"/>
              </a:lnSpc>
              <a:buClr>
                <a:schemeClr val="dk1"/>
              </a:buClr>
              <a:buSzPts val="2800"/>
            </a:pPr>
            <a:r>
              <a:rPr lang="en-US" sz="2000" b="1" u="sng" dirty="0">
                <a:solidFill>
                  <a:srgbClr val="7F7F7F"/>
                </a:solidFill>
                <a:latin typeface="Helvetica Neue"/>
                <a:sym typeface="Helvetica Neue"/>
              </a:rPr>
              <a:t>Aim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Ascertain project financial viability of Mini-grid in Tsumkwe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Increase of power quality and reliability from the production of energy close to demand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Eliminate dependency on the already strained main energy network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Reduced loss from energy transport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ZA" sz="1800"/>
              <a:t>Environmental, health and security considerations</a:t>
            </a:r>
            <a:endParaRPr lang="en-US" sz="18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Can employ a wide range of technologies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dirty="0"/>
              <a:t>Ideal for isolated communities with low energy demand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1800" dirty="0"/>
          </a:p>
        </p:txBody>
      </p:sp>
    </p:spTree>
    <p:extLst>
      <p:ext uri="{BB962C8B-B14F-4D97-AF65-F5344CB8AC3E}">
        <p14:creationId xmlns:p14="http://schemas.microsoft.com/office/powerpoint/2010/main" val="3353999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>
            <a:spLocks noGrp="1"/>
          </p:cNvSpPr>
          <p:nvPr>
            <p:ph type="title"/>
          </p:nvPr>
        </p:nvSpPr>
        <p:spPr>
          <a:xfrm>
            <a:off x="566405" y="39598"/>
            <a:ext cx="1105918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sv-SE" dirty="0"/>
              <a:t>Project Description and Financing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1C3DE6-508D-A5FA-5BDB-82A38DB0D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73" y="1210416"/>
            <a:ext cx="11375906" cy="48949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sv-SE" dirty="0"/>
              <a:t>Project Description and Financing</a:t>
            </a:r>
            <a:endParaRPr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816C3CE-2755-3BE5-250D-FCD629C6B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616736"/>
              </p:ext>
            </p:extLst>
          </p:nvPr>
        </p:nvGraphicFramePr>
        <p:xfrm>
          <a:off x="936938" y="1690688"/>
          <a:ext cx="10318123" cy="4414520"/>
        </p:xfrm>
        <a:graphic>
          <a:graphicData uri="http://schemas.openxmlformats.org/drawingml/2006/table">
            <a:tbl>
              <a:tblPr bandRow="1">
                <a:tableStyleId>{B8DA472E-C0B5-4FAA-A71B-45BBE6C39A2A}</a:tableStyleId>
              </a:tblPr>
              <a:tblGrid>
                <a:gridCol w="3595352">
                  <a:extLst>
                    <a:ext uri="{9D8B030D-6E8A-4147-A177-3AD203B41FA5}">
                      <a16:colId xmlns:a16="http://schemas.microsoft.com/office/drawing/2014/main" val="937863702"/>
                    </a:ext>
                  </a:extLst>
                </a:gridCol>
                <a:gridCol w="6722771">
                  <a:extLst>
                    <a:ext uri="{9D8B030D-6E8A-4147-A177-3AD203B41FA5}">
                      <a16:colId xmlns:a16="http://schemas.microsoft.com/office/drawing/2014/main" val="9076926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Type of grid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Hybrid mini-grid solar-diesel-biomass (with lithium battery storage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437734"/>
                  </a:ext>
                </a:extLst>
              </a:tr>
              <a:tr h="254451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Technologies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PV Unit, lithium batteries, steam turbine, biodigester, diesel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113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Location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Tsumkwe, Namibia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011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Construction period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2024-2026 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305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Duration of plant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20 years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427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Inflation rate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2% USD/ 6% NAD (Steady rate)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23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Generated amount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0,1 GWh/year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626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/>
                        <a:t>Fuel cost (diesel and biomass)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/>
                        <a:t>0,1 Million NAD/year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3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Discount rate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Plant size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30 kW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9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Electricity price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NAD 2/kWh 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421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sz="1600" b="1" dirty="0">
                          <a:solidFill>
                            <a:schemeClr val="tx1"/>
                          </a:solidFill>
                        </a:rPr>
                        <a:t>Estimated cost </a:t>
                      </a:r>
                      <a:endParaRPr lang="en-Z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600" dirty="0">
                          <a:solidFill>
                            <a:schemeClr val="tx1"/>
                          </a:solidFill>
                        </a:rPr>
                        <a:t>0,2 Million USD</a:t>
                      </a:r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7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75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Sensitivity Analysis</a:t>
            </a:r>
            <a:endParaRPr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575407F-91A9-6719-7762-673880DBD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728107"/>
              </p:ext>
            </p:extLst>
          </p:nvPr>
        </p:nvGraphicFramePr>
        <p:xfrm>
          <a:off x="1769235" y="2129692"/>
          <a:ext cx="8653529" cy="2598615"/>
        </p:xfrm>
        <a:graphic>
          <a:graphicData uri="http://schemas.openxmlformats.org/drawingml/2006/table">
            <a:tbl>
              <a:tblPr firstRow="1" bandRow="1">
                <a:tableStyleId>{B8DA472E-C0B5-4FAA-A71B-45BBE6C39A2A}</a:tableStyleId>
              </a:tblPr>
              <a:tblGrid>
                <a:gridCol w="2369997">
                  <a:extLst>
                    <a:ext uri="{9D8B030D-6E8A-4147-A177-3AD203B41FA5}">
                      <a16:colId xmlns:a16="http://schemas.microsoft.com/office/drawing/2014/main" val="3741183706"/>
                    </a:ext>
                  </a:extLst>
                </a:gridCol>
                <a:gridCol w="3141766">
                  <a:extLst>
                    <a:ext uri="{9D8B030D-6E8A-4147-A177-3AD203B41FA5}">
                      <a16:colId xmlns:a16="http://schemas.microsoft.com/office/drawing/2014/main" val="541835818"/>
                    </a:ext>
                  </a:extLst>
                </a:gridCol>
                <a:gridCol w="3141766">
                  <a:extLst>
                    <a:ext uri="{9D8B030D-6E8A-4147-A177-3AD203B41FA5}">
                      <a16:colId xmlns:a16="http://schemas.microsoft.com/office/drawing/2014/main" val="2496603038"/>
                    </a:ext>
                  </a:extLst>
                </a:gridCol>
              </a:tblGrid>
              <a:tr h="708855">
                <a:tc>
                  <a:txBody>
                    <a:bodyPr/>
                    <a:lstStyle/>
                    <a:p>
                      <a:pPr algn="l"/>
                      <a:r>
                        <a:rPr lang="en-ZA" sz="1600" dirty="0"/>
                        <a:t>Parameters changed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ZA" sz="1600" dirty="0"/>
                        <a:t>Parameters studied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ZA" sz="1600" dirty="0"/>
                        <a:t>Assumptions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90393"/>
                  </a:ext>
                </a:extLst>
              </a:tr>
              <a:tr h="634544">
                <a:tc>
                  <a:txBody>
                    <a:bodyPr/>
                    <a:lstStyle/>
                    <a:p>
                      <a:pPr algn="l"/>
                      <a:r>
                        <a:rPr lang="en-ZA" sz="1600" dirty="0"/>
                        <a:t>Sale price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ZA" sz="1600" dirty="0"/>
                        <a:t>2 -10 N$/kWh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Profitability (IRR &amp; NPV)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Dividends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% return on equity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5 values: increments of 0,2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One parameter changed at a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414906"/>
                  </a:ext>
                </a:extLst>
              </a:tr>
              <a:tr h="365375">
                <a:tc>
                  <a:txBody>
                    <a:bodyPr/>
                    <a:lstStyle/>
                    <a:p>
                      <a:pPr algn="l"/>
                      <a:r>
                        <a:rPr lang="en-ZA" sz="1600" dirty="0"/>
                        <a:t>Investment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ZA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0,05 – 0,6 million $</a:t>
                      </a:r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Profitability (IRR &amp; NPV)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Dividends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% return on equity</a:t>
                      </a:r>
                    </a:p>
                    <a:p>
                      <a:pPr algn="l"/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7 values: 0,05; 0,1; 0,2; 0,3; 0,4; 0,5; 0,6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ZA" sz="1600" dirty="0"/>
                        <a:t>One parameter changed at a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0492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"/>
          <p:cNvSpPr txBox="1">
            <a:spLocks noGrp="1"/>
          </p:cNvSpPr>
          <p:nvPr>
            <p:ph type="title"/>
          </p:nvPr>
        </p:nvSpPr>
        <p:spPr>
          <a:xfrm>
            <a:off x="400050" y="627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/>
              <a:t>Results</a:t>
            </a:r>
            <a:endParaRPr dirty="0"/>
          </a:p>
        </p:txBody>
      </p:sp>
      <p:sp>
        <p:nvSpPr>
          <p:cNvPr id="112" name="Google Shape;112;p11"/>
          <p:cNvSpPr txBox="1">
            <a:spLocks noGrp="1"/>
          </p:cNvSpPr>
          <p:nvPr>
            <p:ph type="body" idx="1"/>
          </p:nvPr>
        </p:nvSpPr>
        <p:spPr>
          <a:xfrm>
            <a:off x="838199" y="1490775"/>
            <a:ext cx="10942865" cy="4575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A4A2916-DF63-EF42-B4A2-CF979CB231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985973"/>
              </p:ext>
            </p:extLst>
          </p:nvPr>
        </p:nvGraphicFramePr>
        <p:xfrm>
          <a:off x="4839286" y="62784"/>
          <a:ext cx="7202659" cy="2847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B4CA59-F64B-5E34-0B29-0B9AF06D49A9}"/>
              </a:ext>
            </a:extLst>
          </p:cNvPr>
          <p:cNvSpPr txBox="1"/>
          <p:nvPr/>
        </p:nvSpPr>
        <p:spPr>
          <a:xfrm>
            <a:off x="5807244" y="2978370"/>
            <a:ext cx="5918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/>
              <a:t>Sensitivity of electricity sale price on NPV and IRR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809206-157E-D19F-7D1C-A5A3C80E047F}"/>
              </a:ext>
            </a:extLst>
          </p:cNvPr>
          <p:cNvSpPr/>
          <p:nvPr/>
        </p:nvSpPr>
        <p:spPr>
          <a:xfrm>
            <a:off x="5799656" y="1945517"/>
            <a:ext cx="687558" cy="6063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FD9FCA-EA29-1220-F55C-792D3C4A072E}"/>
              </a:ext>
            </a:extLst>
          </p:cNvPr>
          <p:cNvCxnSpPr>
            <a:cxnSpLocks/>
          </p:cNvCxnSpPr>
          <p:nvPr/>
        </p:nvCxnSpPr>
        <p:spPr>
          <a:xfrm flipH="1">
            <a:off x="6170858" y="1311648"/>
            <a:ext cx="435761" cy="6484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D675F1D-B08E-7F51-FE38-B146C659BC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246869"/>
              </p:ext>
            </p:extLst>
          </p:nvPr>
        </p:nvGraphicFramePr>
        <p:xfrm>
          <a:off x="98474" y="3283327"/>
          <a:ext cx="11943471" cy="2882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A9930BF-3383-F2E0-6283-A4F9F19580E9}"/>
              </a:ext>
            </a:extLst>
          </p:cNvPr>
          <p:cNvSpPr txBox="1"/>
          <p:nvPr/>
        </p:nvSpPr>
        <p:spPr>
          <a:xfrm>
            <a:off x="248529" y="6105675"/>
            <a:ext cx="11943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/>
              <a:t>Sensitivity of electricity sale price on dividends and percentage return on equity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"/>
          <p:cNvSpPr txBox="1">
            <a:spLocks noGrp="1"/>
          </p:cNvSpPr>
          <p:nvPr>
            <p:ph type="title"/>
          </p:nvPr>
        </p:nvSpPr>
        <p:spPr>
          <a:xfrm>
            <a:off x="73565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/>
              <a:t>Results</a:t>
            </a:r>
            <a:endParaRPr dirty="0"/>
          </a:p>
        </p:txBody>
      </p:sp>
      <p:sp>
        <p:nvSpPr>
          <p:cNvPr id="112" name="Google Shape;112;p11"/>
          <p:cNvSpPr txBox="1">
            <a:spLocks noGrp="1"/>
          </p:cNvSpPr>
          <p:nvPr>
            <p:ph type="body" idx="1"/>
          </p:nvPr>
        </p:nvSpPr>
        <p:spPr>
          <a:xfrm>
            <a:off x="838199" y="1490775"/>
            <a:ext cx="10942865" cy="4575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6B1C2F-1203-2691-8CE3-31CF25D4E696}"/>
              </a:ext>
            </a:extLst>
          </p:cNvPr>
          <p:cNvSpPr txBox="1"/>
          <p:nvPr/>
        </p:nvSpPr>
        <p:spPr>
          <a:xfrm>
            <a:off x="5885058" y="2704454"/>
            <a:ext cx="5366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/>
              <a:t>Sensitivity of investments on NPV and IRR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CF0BC1E-1EEE-255F-42B1-6AB59AF7D2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624779"/>
              </p:ext>
            </p:extLst>
          </p:nvPr>
        </p:nvGraphicFramePr>
        <p:xfrm>
          <a:off x="5452543" y="56531"/>
          <a:ext cx="5918429" cy="269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B1ABE28-46D5-4CD1-5893-4BBC02D11925}"/>
              </a:ext>
            </a:extLst>
          </p:cNvPr>
          <p:cNvSpPr txBox="1"/>
          <p:nvPr/>
        </p:nvSpPr>
        <p:spPr>
          <a:xfrm>
            <a:off x="6376896" y="1645125"/>
            <a:ext cx="2034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 dirty="0"/>
              <a:t>Base case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909C821-73DD-44AF-7E39-D381B2D024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0058352"/>
              </p:ext>
            </p:extLst>
          </p:nvPr>
        </p:nvGraphicFramePr>
        <p:xfrm>
          <a:off x="90152" y="3040829"/>
          <a:ext cx="11951594" cy="306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2DE3008-4CE1-FAFE-D162-34F8220BC7DC}"/>
              </a:ext>
            </a:extLst>
          </p:cNvPr>
          <p:cNvSpPr txBox="1"/>
          <p:nvPr/>
        </p:nvSpPr>
        <p:spPr>
          <a:xfrm>
            <a:off x="2598798" y="6115532"/>
            <a:ext cx="8348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/>
              <a:t>Sensitivity of investments on dividends and percentage return on equity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F24354D-8302-7D8E-3F99-6D6FFBAC731C}"/>
              </a:ext>
            </a:extLst>
          </p:cNvPr>
          <p:cNvSpPr/>
          <p:nvPr/>
        </p:nvSpPr>
        <p:spPr>
          <a:xfrm>
            <a:off x="1738648" y="5488250"/>
            <a:ext cx="746975" cy="5667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477B0F4-A0D3-8B65-C10D-758EF92BF34C}"/>
              </a:ext>
            </a:extLst>
          </p:cNvPr>
          <p:cNvSpPr/>
          <p:nvPr/>
        </p:nvSpPr>
        <p:spPr>
          <a:xfrm>
            <a:off x="7441809" y="5576552"/>
            <a:ext cx="941812" cy="3385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193419-DE92-B120-8C51-15AD82BD74C2}"/>
              </a:ext>
            </a:extLst>
          </p:cNvPr>
          <p:cNvCxnSpPr/>
          <p:nvPr/>
        </p:nvCxnSpPr>
        <p:spPr>
          <a:xfrm flipH="1">
            <a:off x="2331076" y="3698945"/>
            <a:ext cx="1738648" cy="17893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3A46567-1F3F-697D-7E40-93C40A4DB13F}"/>
              </a:ext>
            </a:extLst>
          </p:cNvPr>
          <p:cNvCxnSpPr/>
          <p:nvPr/>
        </p:nvCxnSpPr>
        <p:spPr>
          <a:xfrm>
            <a:off x="5562601" y="3698945"/>
            <a:ext cx="2254875" cy="187760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29BED27-4A43-C607-E2C6-8C79ACC6791F}"/>
              </a:ext>
            </a:extLst>
          </p:cNvPr>
          <p:cNvSpPr txBox="1"/>
          <p:nvPr/>
        </p:nvSpPr>
        <p:spPr>
          <a:xfrm>
            <a:off x="4069723" y="3491229"/>
            <a:ext cx="1492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/>
              <a:t>Base case</a:t>
            </a:r>
          </a:p>
        </p:txBody>
      </p:sp>
    </p:spTree>
    <p:extLst>
      <p:ext uri="{BB962C8B-B14F-4D97-AF65-F5344CB8AC3E}">
        <p14:creationId xmlns:p14="http://schemas.microsoft.com/office/powerpoint/2010/main" val="80248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"/>
          <p:cNvSpPr txBox="1">
            <a:spLocks noGrp="1"/>
          </p:cNvSpPr>
          <p:nvPr>
            <p:ph type="title"/>
          </p:nvPr>
        </p:nvSpPr>
        <p:spPr>
          <a:xfrm>
            <a:off x="992945" y="19300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/>
              <a:t>Conclusions and Policy Insights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A06558-EE0C-8957-9367-13E4F6D14E68}"/>
              </a:ext>
            </a:extLst>
          </p:cNvPr>
          <p:cNvSpPr txBox="1"/>
          <p:nvPr/>
        </p:nvSpPr>
        <p:spPr>
          <a:xfrm>
            <a:off x="351693" y="1125415"/>
            <a:ext cx="11016175" cy="612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ZA" sz="2000" b="1" u="sng" dirty="0">
                <a:solidFill>
                  <a:schemeClr val="tx1"/>
                </a:solidFill>
              </a:rPr>
              <a:t>Main policy insights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q"/>
            </a:pPr>
            <a:r>
              <a:rPr lang="en-US" sz="2000" i="1" dirty="0">
                <a:solidFill>
                  <a:schemeClr val="tx1"/>
                </a:solidFill>
              </a:rPr>
              <a:t>Base case model not profitable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q"/>
            </a:pPr>
            <a:r>
              <a:rPr lang="en-US" sz="2000" i="1" dirty="0">
                <a:solidFill>
                  <a:schemeClr val="tx1"/>
                </a:solidFill>
              </a:rPr>
              <a:t>Plant is too small to cover overheads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q"/>
            </a:pPr>
            <a:r>
              <a:rPr lang="en-US" sz="2000" i="1" dirty="0">
                <a:solidFill>
                  <a:schemeClr val="tx1"/>
                </a:solidFill>
              </a:rPr>
              <a:t>To make the plant profitable the following must be done:</a:t>
            </a:r>
          </a:p>
          <a:p>
            <a:pPr marL="342900" lvl="5" indent="-342900">
              <a:lnSpc>
                <a:spcPct val="90000"/>
              </a:lnSpc>
              <a:buClr>
                <a:schemeClr val="dk1"/>
              </a:buClr>
              <a:buSzPts val="28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</a:rPr>
              <a:t>Increase production to 150 GWh/year and above (increase capacity </a:t>
            </a:r>
            <a:r>
              <a:rPr lang="en-US" sz="2000" i="1">
                <a:solidFill>
                  <a:schemeClr val="tx1"/>
                </a:solidFill>
              </a:rPr>
              <a:t>factor) while </a:t>
            </a:r>
            <a:r>
              <a:rPr lang="en-US" sz="2000" i="1" dirty="0">
                <a:solidFill>
                  <a:schemeClr val="tx1"/>
                </a:solidFill>
              </a:rPr>
              <a:t>keeping CAPEX fixed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</a:rPr>
              <a:t>Reduce the production cost to 0,05 million USD and below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</a:rPr>
              <a:t>Increase electricity sale price to 4 NAD/kWh and above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</a:rPr>
              <a:t>Reduce interest on loans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q"/>
            </a:pPr>
            <a:r>
              <a:rPr lang="en-US" sz="2000" i="1" dirty="0">
                <a:solidFill>
                  <a:schemeClr val="tx1"/>
                </a:solidFill>
              </a:rPr>
              <a:t>Interdependency/nonlinearity of parameters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q"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SzPts val="2800"/>
              <a:buFont typeface="Arial"/>
              <a:buNone/>
            </a:pPr>
            <a:r>
              <a:rPr lang="en-ZA" sz="2000" b="1" u="sng" dirty="0">
                <a:solidFill>
                  <a:schemeClr val="tx1"/>
                </a:solidFill>
              </a:rPr>
              <a:t>Government actions and costs</a:t>
            </a:r>
          </a:p>
          <a:p>
            <a:pPr marL="285750" indent="-285750">
              <a:buSzPts val="2800"/>
              <a:buFont typeface="Wingdings" panose="05000000000000000000" pitchFamily="2" charset="2"/>
              <a:buChar char="q"/>
            </a:pPr>
            <a:r>
              <a:rPr lang="en-ZA" sz="2000" i="1" dirty="0">
                <a:solidFill>
                  <a:schemeClr val="tx1"/>
                </a:solidFill>
              </a:rPr>
              <a:t>Low interest loans</a:t>
            </a:r>
          </a:p>
          <a:p>
            <a:pPr marL="285750" indent="-285750">
              <a:buSzPts val="2800"/>
              <a:buFont typeface="Wingdings" panose="05000000000000000000" pitchFamily="2" charset="2"/>
              <a:buChar char="q"/>
            </a:pPr>
            <a:r>
              <a:rPr lang="en-ZA" sz="2000" i="1" dirty="0">
                <a:solidFill>
                  <a:schemeClr val="tx1"/>
                </a:solidFill>
              </a:rPr>
              <a:t>Community subsidy of up to 50% for local consumption use (2 NAD/kWh)</a:t>
            </a:r>
          </a:p>
          <a:p>
            <a:pPr marL="285750" indent="-285750">
              <a:spcBef>
                <a:spcPts val="0"/>
              </a:spcBef>
              <a:buSzPts val="2800"/>
              <a:buFont typeface="Wingdings" panose="05000000000000000000" pitchFamily="2" charset="2"/>
              <a:buChar char="q"/>
            </a:pPr>
            <a:endParaRPr lang="en-ZA" sz="1800" i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SzPts val="2800"/>
              <a:buFont typeface="Arial"/>
              <a:buNone/>
            </a:pPr>
            <a:r>
              <a:rPr lang="en-ZA" sz="2000" b="1" u="sng" dirty="0">
                <a:solidFill>
                  <a:schemeClr val="tx1"/>
                </a:solidFill>
              </a:rPr>
              <a:t>Future work</a:t>
            </a:r>
          </a:p>
          <a:p>
            <a:pPr marL="285750" indent="-285750">
              <a:spcBef>
                <a:spcPts val="0"/>
              </a:spcBef>
              <a:buSzPts val="2800"/>
              <a:buFont typeface="Wingdings" panose="05000000000000000000" pitchFamily="2" charset="2"/>
              <a:buChar char="q"/>
            </a:pPr>
            <a:r>
              <a:rPr lang="en-ZA" sz="2000" i="1" dirty="0">
                <a:solidFill>
                  <a:schemeClr val="tx1"/>
                </a:solidFill>
              </a:rPr>
              <a:t>Expand the size of the hybrid plant to include the whole community (reduces overheads)</a:t>
            </a:r>
          </a:p>
          <a:p>
            <a:pPr marL="285750" indent="-285750">
              <a:spcBef>
                <a:spcPts val="0"/>
              </a:spcBef>
              <a:buSzPts val="2800"/>
              <a:buFont typeface="Wingdings" panose="05000000000000000000" pitchFamily="2" charset="2"/>
              <a:buChar char="q"/>
            </a:pPr>
            <a:r>
              <a:rPr lang="en-ZA" sz="2000" i="1" dirty="0">
                <a:solidFill>
                  <a:schemeClr val="tx1"/>
                </a:solidFill>
              </a:rPr>
              <a:t>Use differential electricity rates for residential, industry and service providers</a:t>
            </a:r>
          </a:p>
          <a:p>
            <a:pPr marL="285750" indent="-285750">
              <a:spcBef>
                <a:spcPts val="0"/>
              </a:spcBef>
              <a:buSzPts val="2800"/>
              <a:buFont typeface="Wingdings" panose="05000000000000000000" pitchFamily="2" charset="2"/>
              <a:buChar char="q"/>
            </a:pPr>
            <a:r>
              <a:rPr lang="en-ZA" sz="2000" i="1" dirty="0">
                <a:solidFill>
                  <a:schemeClr val="tx1"/>
                </a:solidFill>
              </a:rPr>
              <a:t>Consider other power conversion technologies in the hybrid system</a:t>
            </a:r>
          </a:p>
          <a:p>
            <a:pPr>
              <a:spcBef>
                <a:spcPts val="0"/>
              </a:spcBef>
              <a:buSzPts val="2800"/>
            </a:pPr>
            <a:endParaRPr lang="en-ZA" sz="200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1800" dirty="0"/>
          </a:p>
        </p:txBody>
      </p:sp>
    </p:spTree>
    <p:extLst>
      <p:ext uri="{BB962C8B-B14F-4D97-AF65-F5344CB8AC3E}">
        <p14:creationId xmlns:p14="http://schemas.microsoft.com/office/powerpoint/2010/main" val="2710438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2;p1">
            <a:extLst>
              <a:ext uri="{FF2B5EF4-FFF2-40B4-BE49-F238E27FC236}">
                <a16:creationId xmlns:a16="http://schemas.microsoft.com/office/drawing/2014/main" id="{8C768B11-A145-D1FB-6DA7-00E5ADF2124C}"/>
              </a:ext>
            </a:extLst>
          </p:cNvPr>
          <p:cNvSpPr txBox="1"/>
          <p:nvPr/>
        </p:nvSpPr>
        <p:spPr>
          <a:xfrm>
            <a:off x="5106070" y="3649796"/>
            <a:ext cx="5532597" cy="176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ZA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Email: </a:t>
            </a:r>
            <a:r>
              <a:rPr lang="en-ZA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jkemigift@gmail.com</a:t>
            </a:r>
            <a:endParaRPr lang="en-ZA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ZA" b="1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LinkedIn: </a:t>
            </a:r>
            <a:r>
              <a:rPr lang="en-ZA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https://www.linkedin.com/in/jegede-kemi-99526592/</a:t>
            </a:r>
            <a:r>
              <a:rPr lang="en-ZA" dirty="0"/>
              <a:t> </a:t>
            </a:r>
            <a:endParaRPr dirty="0"/>
          </a:p>
        </p:txBody>
      </p:sp>
      <p:sp>
        <p:nvSpPr>
          <p:cNvPr id="13" name="Google Shape;83;p1">
            <a:extLst>
              <a:ext uri="{FF2B5EF4-FFF2-40B4-BE49-F238E27FC236}">
                <a16:creationId xmlns:a16="http://schemas.microsoft.com/office/drawing/2014/main" id="{FE212CDF-B40D-AD31-8398-EFBECA800F4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485" y="565869"/>
            <a:ext cx="8842513" cy="1400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sv-SE" sz="3600" dirty="0"/>
              <a:t>QUESTIONS?</a:t>
            </a:r>
            <a:endParaRPr sz="3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E4FAA5F-391A-B4F2-5911-1BED0093AA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415" t="18952" r="29589" b="35956"/>
          <a:stretch/>
        </p:blipFill>
        <p:spPr>
          <a:xfrm>
            <a:off x="7057785" y="2336362"/>
            <a:ext cx="1425911" cy="8607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6C7EE3-8454-0EC5-DED4-C327CD522BA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134" t="35486" r="21514" b="29682"/>
          <a:stretch/>
        </p:blipFill>
        <p:spPr>
          <a:xfrm>
            <a:off x="3966692" y="5650895"/>
            <a:ext cx="1764406" cy="6242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86DE9C-44BA-F4D7-228C-C4B6330EE7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310" t="41498" r="21831" b="36332"/>
          <a:stretch/>
        </p:blipFill>
        <p:spPr>
          <a:xfrm>
            <a:off x="9446214" y="5627028"/>
            <a:ext cx="2028864" cy="7254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D0E895-481D-9ABE-0D04-3D1F5F69647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789" t="50754" r="30810" b="36895"/>
          <a:stretch/>
        </p:blipFill>
        <p:spPr>
          <a:xfrm>
            <a:off x="6173274" y="5650895"/>
            <a:ext cx="2708808" cy="67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89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b696a8a-ab1a-459b-a09e-44df7cbe9330">
      <Terms xmlns="http://schemas.microsoft.com/office/infopath/2007/PartnerControls"/>
    </lcf76f155ced4ddcb4097134ff3c332f>
    <TaxCatchAll xmlns="35b8b66e-5759-43c1-a138-f967a8bf5a2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3F727AA7180443A862CD9A25741398" ma:contentTypeVersion="16" ma:contentTypeDescription="Create a new document." ma:contentTypeScope="" ma:versionID="5c5271b6eea6cf06d8bd49b1980e8fd8">
  <xsd:schema xmlns:xsd="http://www.w3.org/2001/XMLSchema" xmlns:xs="http://www.w3.org/2001/XMLSchema" xmlns:p="http://schemas.microsoft.com/office/2006/metadata/properties" xmlns:ns2="35b8b66e-5759-43c1-a138-f967a8bf5a20" xmlns:ns3="0b696a8a-ab1a-459b-a09e-44df7cbe9330" targetNamespace="http://schemas.microsoft.com/office/2006/metadata/properties" ma:root="true" ma:fieldsID="a164612495bc351ca287521813184f0e" ns2:_="" ns3:_="">
    <xsd:import namespace="35b8b66e-5759-43c1-a138-f967a8bf5a20"/>
    <xsd:import namespace="0b696a8a-ab1a-459b-a09e-44df7cbe933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8b66e-5759-43c1-a138-f967a8bf5a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81a30b-7206-4dc0-86e4-cd83cec9bd9f}" ma:internalName="TaxCatchAll" ma:showField="CatchAllData" ma:web="35b8b66e-5759-43c1-a138-f967a8bf5a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96a8a-ab1a-459b-a09e-44df7cbe93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3b1f9f8-f5cc-49a8-8ca6-8016371bfc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5F7E04-0F8F-4ECA-9525-3F0638DC6B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1DDE83-2ED0-4567-A669-A16A212F164D}">
  <ds:schemaRefs>
    <ds:schemaRef ds:uri="http://schemas.microsoft.com/office/2006/metadata/properties"/>
    <ds:schemaRef ds:uri="http://schemas.microsoft.com/office/infopath/2007/PartnerControls"/>
    <ds:schemaRef ds:uri="0b696a8a-ab1a-459b-a09e-44df7cbe9330"/>
    <ds:schemaRef ds:uri="35b8b66e-5759-43c1-a138-f967a8bf5a20"/>
  </ds:schemaRefs>
</ds:datastoreItem>
</file>

<file path=customXml/itemProps3.xml><?xml version="1.0" encoding="utf-8"?>
<ds:datastoreItem xmlns:ds="http://schemas.openxmlformats.org/officeDocument/2006/customXml" ds:itemID="{13FF82A9-4839-4F25-A2CD-1BD3B791B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b8b66e-5759-43c1-a138-f967a8bf5a20"/>
    <ds:schemaRef ds:uri="0b696a8a-ab1a-459b-a09e-44df7cbe93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876</Words>
  <Application>Microsoft Office PowerPoint</Application>
  <PresentationFormat>Widescreen</PresentationFormat>
  <Paragraphs>147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Helvetica</vt:lpstr>
      <vt:lpstr>Helvetica Neue</vt:lpstr>
      <vt:lpstr>Open Sans</vt:lpstr>
      <vt:lpstr>Wingdings</vt:lpstr>
      <vt:lpstr>Office Theme</vt:lpstr>
      <vt:lpstr>INTEGRATED RENEWABLE ENERGY FINANCE OPTIMISATION FOR MINI-GRID POWER SUPPLY TO 15 NEIGHBOURHOOD CLIENTS IN TSUMKWE, NAMIBIA</vt:lpstr>
      <vt:lpstr>Context and Aim</vt:lpstr>
      <vt:lpstr>Project Description and Financing</vt:lpstr>
      <vt:lpstr>Project Description and Financing</vt:lpstr>
      <vt:lpstr>Sensitivity Analysis</vt:lpstr>
      <vt:lpstr>Results</vt:lpstr>
      <vt:lpstr>Results</vt:lpstr>
      <vt:lpstr>Conclusions and Policy Insights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[Descriptive Title]</dc:title>
  <dc:creator>Eunice Ramos</dc:creator>
  <cp:lastModifiedBy>Kemi Jegede</cp:lastModifiedBy>
  <cp:revision>62</cp:revision>
  <dcterms:created xsi:type="dcterms:W3CDTF">2019-06-09T10:25:43Z</dcterms:created>
  <dcterms:modified xsi:type="dcterms:W3CDTF">2023-04-25T13:02:28Z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0x010100633F727AA7180443A862CD9A25741398</vt:lpwstr>
  </property>
</Properties>
</file>